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9" r:id="rId3"/>
    <p:sldId id="268" r:id="rId4"/>
    <p:sldId id="267" r:id="rId5"/>
    <p:sldId id="266" r:id="rId6"/>
    <p:sldId id="265" r:id="rId7"/>
    <p:sldId id="270" r:id="rId8"/>
    <p:sldId id="264" r:id="rId9"/>
    <p:sldId id="263" r:id="rId10"/>
    <p:sldId id="273" r:id="rId11"/>
    <p:sldId id="262" r:id="rId12"/>
    <p:sldId id="271" r:id="rId13"/>
    <p:sldId id="261" r:id="rId14"/>
    <p:sldId id="272" r:id="rId15"/>
    <p:sldId id="260" r:id="rId16"/>
    <p:sldId id="259" r:id="rId17"/>
    <p:sldId id="258" r:id="rId18"/>
    <p:sldId id="257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15"/>
  </p:normalViewPr>
  <p:slideViewPr>
    <p:cSldViewPr snapToGrid="0" snapToObjects="1">
      <p:cViewPr varScale="1">
        <p:scale>
          <a:sx n="106" d="100"/>
          <a:sy n="106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9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5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5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3/24/21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8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3/24/21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2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3/24/21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9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6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57B0F3-A8E0-41BC-8EE0-80EDA7439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230E122C-0990-44F6-800C-23EF359523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2BD0CA-AB68-4EF2-9E2A-C4E24BD45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00" y="2057400"/>
            <a:ext cx="6781800" cy="27432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1CD80D1-E106-4E4F-BC74-966C4F478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3737" y="2501806"/>
            <a:ext cx="6057900" cy="1057099"/>
          </a:xfrm>
        </p:spPr>
        <p:txBody>
          <a:bodyPr>
            <a:normAutofit fontScale="90000"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«</a:t>
            </a:r>
            <a:r>
              <a:rPr lang="it-IT" sz="3200" dirty="0" err="1">
                <a:solidFill>
                  <a:schemeClr val="bg2"/>
                </a:solidFill>
              </a:rPr>
              <a:t>Paperdante</a:t>
            </a:r>
            <a:r>
              <a:rPr lang="it-IT" sz="3200" dirty="0">
                <a:solidFill>
                  <a:schemeClr val="bg2"/>
                </a:solidFill>
              </a:rPr>
              <a:t>», </a:t>
            </a:r>
            <a:br>
              <a:rPr lang="it-IT" sz="3200" dirty="0">
                <a:solidFill>
                  <a:schemeClr val="bg2"/>
                </a:solidFill>
              </a:rPr>
            </a:br>
            <a:r>
              <a:rPr lang="it-IT" sz="3200" dirty="0">
                <a:solidFill>
                  <a:schemeClr val="bg2"/>
                </a:solidFill>
              </a:rPr>
              <a:t>un omaggio disneyano </a:t>
            </a:r>
            <a:br>
              <a:rPr lang="it-IT" sz="3200" dirty="0">
                <a:solidFill>
                  <a:schemeClr val="bg2"/>
                </a:solidFill>
              </a:rPr>
            </a:br>
            <a:r>
              <a:rPr lang="it-IT" sz="3200" dirty="0">
                <a:solidFill>
                  <a:schemeClr val="bg2"/>
                </a:solidFill>
              </a:rPr>
              <a:t>a Dante Alighieri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838A3D-10E8-024D-BB01-B5B90B3A2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900" y="3713871"/>
            <a:ext cx="5448300" cy="750554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A cura della prof.ssa Lava Elena</a:t>
            </a:r>
          </a:p>
        </p:txBody>
      </p:sp>
    </p:spTree>
    <p:extLst>
      <p:ext uri="{BB962C8B-B14F-4D97-AF65-F5344CB8AC3E}">
        <p14:creationId xmlns:p14="http://schemas.microsoft.com/office/powerpoint/2010/main" val="21720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B96B7-F07C-4E9B-86F3-BC469113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neve, esterni&#10;&#10;Descrizione generata automaticamente">
            <a:extLst>
              <a:ext uri="{FF2B5EF4-FFF2-40B4-BE49-F238E27FC236}">
                <a16:creationId xmlns:a16="http://schemas.microsoft.com/office/drawing/2014/main" id="{3D2EDF47-4C6B-6B4B-B6BB-2167EFFD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9680" r="1" b="2968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8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1ED52943-D9A6-4232-B4BE-53FAACC5C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2CCCE-4BDA-4775-BF98-9E9AA024F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0FFA37E7-14B4-394A-B229-0809C285E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8" t="5278" r="19247"/>
          <a:stretch/>
        </p:blipFill>
        <p:spPr>
          <a:xfrm>
            <a:off x="3962400" y="-16461"/>
            <a:ext cx="4152900" cy="6874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82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B96B7-F07C-4E9B-86F3-BC469113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297B9B5-5283-8845-8824-06D73BDB10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37" b="2621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7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B96B7-F07C-4E9B-86F3-BC469113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interni, tessuto&#10;&#10;Descrizione generata automaticamente">
            <a:extLst>
              <a:ext uri="{FF2B5EF4-FFF2-40B4-BE49-F238E27FC236}">
                <a16:creationId xmlns:a16="http://schemas.microsoft.com/office/drawing/2014/main" id="{9E39CFD1-3FF9-6C44-A223-3C13DFFF3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7" b="967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B96B7-F07C-4E9B-86F3-BC469113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albero, pianta, tessuto&#10;&#10;Descrizione generata automaticamente">
            <a:extLst>
              <a:ext uri="{FF2B5EF4-FFF2-40B4-BE49-F238E27FC236}">
                <a16:creationId xmlns:a16="http://schemas.microsoft.com/office/drawing/2014/main" id="{34DA6658-CBD5-A145-A801-6F5CFA4D5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72" b="14278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8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F810E4-139D-4D0F-A81C-2783F5869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488A2-8E53-4B40-81EA-EF0126290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660BB3-0232-3242-ABDE-D39C5BC2C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60"/>
          <a:stretch/>
        </p:blipFill>
        <p:spPr>
          <a:xfrm>
            <a:off x="685801" y="685800"/>
            <a:ext cx="10820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B96B7-F07C-4E9B-86F3-BC469113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DF64C0D-C465-3745-9821-31A64E269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2" b="2022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B96B7-F07C-4E9B-86F3-BC469113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E9967376-FE4A-F34D-A009-65C6AAF98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08" b="27385"/>
          <a:stretch/>
        </p:blipFill>
        <p:spPr>
          <a:xfrm>
            <a:off x="0" y="11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3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egnaposto contenuto 4">
            <a:extLst>
              <a:ext uri="{FF2B5EF4-FFF2-40B4-BE49-F238E27FC236}">
                <a16:creationId xmlns:a16="http://schemas.microsoft.com/office/drawing/2014/main" id="{AA658745-3492-0F45-812C-76B982423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49" y="685800"/>
            <a:ext cx="3785616" cy="54864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DACD223-1962-CD4D-BA2C-8908AACC5C15}"/>
              </a:ext>
            </a:extLst>
          </p:cNvPr>
          <p:cNvSpPr txBox="1"/>
          <p:nvPr/>
        </p:nvSpPr>
        <p:spPr>
          <a:xfrm>
            <a:off x="5462337" y="794281"/>
            <a:ext cx="6677526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u="sng" dirty="0">
                <a:latin typeface="Bradley Hand" pitchFamily="2" charset="77"/>
              </a:rPr>
              <a:t>Tre spunti per riflettere sul racconto</a:t>
            </a:r>
            <a:r>
              <a:rPr lang="it-IT" sz="3200" b="1" dirty="0">
                <a:latin typeface="Bradley Hand" pitchFamily="2" charset="77"/>
              </a:rPr>
              <a:t>:</a:t>
            </a:r>
          </a:p>
          <a:p>
            <a:pPr algn="just"/>
            <a:endParaRPr lang="it-IT" sz="3200" b="1" dirty="0">
              <a:latin typeface="Bradley Hand" pitchFamily="2" charset="77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dirty="0">
                <a:latin typeface="Bradley Hand" pitchFamily="2" charset="77"/>
              </a:rPr>
              <a:t> come ci viene presentato Dante in questa delicata storia? 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E tu quanto ti vedi simile a lui?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dirty="0">
                <a:latin typeface="Bradley Hand" pitchFamily="2" charset="77"/>
              </a:rPr>
              <a:t> chi rappresenta la «luce» per Dante nel buio della caverna? Come ha fatto a guidarlo? 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Chi, per te, è la «luce» che ti guida?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dirty="0">
                <a:latin typeface="Bradley Hand" pitchFamily="2" charset="77"/>
              </a:rPr>
              <a:t> che cosa ha voluto suggerire la grotta a Dante in questa avventura? Come?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BF4FB7-8A6B-C84A-B736-06ABF6BAFBCC}"/>
              </a:ext>
            </a:extLst>
          </p:cNvPr>
          <p:cNvSpPr txBox="1"/>
          <p:nvPr/>
        </p:nvSpPr>
        <p:spPr>
          <a:xfrm>
            <a:off x="195251" y="6253490"/>
            <a:ext cx="510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I disegni utilizzati sono tratti dal volume «</a:t>
            </a:r>
            <a:r>
              <a:rPr lang="it-IT" sz="1400" b="1" dirty="0" err="1"/>
              <a:t>PaperDante</a:t>
            </a:r>
            <a:r>
              <a:rPr lang="it-IT" sz="1400" b="1" dirty="0"/>
              <a:t>», Disney, Giunti Editore, 2021</a:t>
            </a:r>
          </a:p>
        </p:txBody>
      </p:sp>
    </p:spTree>
    <p:extLst>
      <p:ext uri="{BB962C8B-B14F-4D97-AF65-F5344CB8AC3E}">
        <p14:creationId xmlns:p14="http://schemas.microsoft.com/office/powerpoint/2010/main" val="1679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549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6E42277-2B48-D842-9C4B-0F1BFD1CA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90B723-8E3A-414C-8073-8CAE37941FFF}"/>
              </a:ext>
            </a:extLst>
          </p:cNvPr>
          <p:cNvSpPr txBox="1"/>
          <p:nvPr/>
        </p:nvSpPr>
        <p:spPr>
          <a:xfrm>
            <a:off x="8324850" y="2459504"/>
            <a:ext cx="3162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latin typeface="Bradley Hand" pitchFamily="2" charset="77"/>
              </a:rPr>
              <a:t>Buon ascolto!</a:t>
            </a:r>
          </a:p>
        </p:txBody>
      </p:sp>
    </p:spTree>
    <p:extLst>
      <p:ext uri="{BB962C8B-B14F-4D97-AF65-F5344CB8AC3E}">
        <p14:creationId xmlns:p14="http://schemas.microsoft.com/office/powerpoint/2010/main" val="6730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B96B7-F07C-4E9B-86F3-BC469113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vecchio&#10;&#10;Descrizione generata automaticamente">
            <a:extLst>
              <a:ext uri="{FF2B5EF4-FFF2-40B4-BE49-F238E27FC236}">
                <a16:creationId xmlns:a16="http://schemas.microsoft.com/office/drawing/2014/main" id="{DD7A26D6-CCB2-E84E-A4F8-7C1016634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45" b="957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9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B96B7-F07C-4E9B-86F3-BC469113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C318D9F-71F3-9E4D-ACAB-0E0EBE09F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14" b="2434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4B96B7-F07C-4E9B-86F3-BC469113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, esterni, edificio, arco&#10;&#10;Descrizione generata automaticamente">
            <a:extLst>
              <a:ext uri="{FF2B5EF4-FFF2-40B4-BE49-F238E27FC236}">
                <a16:creationId xmlns:a16="http://schemas.microsoft.com/office/drawing/2014/main" id="{C7B44FF0-1761-BA4F-AAC7-000CA9622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4379" r="1" b="2273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7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B96B7-F07C-4E9B-86F3-BC469113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909F4B-4E18-CD45-B51A-F348E53D6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47" b="783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B96B7-F07C-4E9B-86F3-BC469113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porcellana&#10;&#10;Descrizione generata automaticamente">
            <a:extLst>
              <a:ext uri="{FF2B5EF4-FFF2-40B4-BE49-F238E27FC236}">
                <a16:creationId xmlns:a16="http://schemas.microsoft.com/office/drawing/2014/main" id="{51E0D893-B12C-7D43-90E2-622E3BB40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70" b="1208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1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B96B7-F07C-4E9B-86F3-BC469113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esterni&#10;&#10;Descrizione generata automaticamente">
            <a:extLst>
              <a:ext uri="{FF2B5EF4-FFF2-40B4-BE49-F238E27FC236}">
                <a16:creationId xmlns:a16="http://schemas.microsoft.com/office/drawing/2014/main" id="{02A6FC38-5AC6-CC42-996A-693C0A8AC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97" b="1311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9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B96B7-F07C-4E9B-86F3-BC469113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465D7E3F-D6B2-2E40-B38F-0BCC351C7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74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5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lassicFrameVTI">
  <a:themeElements>
    <a:clrScheme name="AnalogousFromDarkSeedLeftStep">
      <a:dk1>
        <a:srgbClr val="000000"/>
      </a:dk1>
      <a:lt1>
        <a:srgbClr val="FFFFFF"/>
      </a:lt1>
      <a:dk2>
        <a:srgbClr val="34261E"/>
      </a:dk2>
      <a:lt2>
        <a:srgbClr val="E6E2E8"/>
      </a:lt2>
      <a:accent1>
        <a:srgbClr val="6DB243"/>
      </a:accent1>
      <a:accent2>
        <a:srgbClr val="94AB36"/>
      </a:accent2>
      <a:accent3>
        <a:srgbClr val="B89F45"/>
      </a:accent3>
      <a:accent4>
        <a:srgbClr val="B46638"/>
      </a:accent4>
      <a:accent5>
        <a:srgbClr val="C64A51"/>
      </a:accent5>
      <a:accent6>
        <a:srgbClr val="B43872"/>
      </a:accent6>
      <a:hlink>
        <a:srgbClr val="BF4E3F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115</Words>
  <Application>Microsoft Macintosh PowerPoint</Application>
  <PresentationFormat>Widescreen</PresentationFormat>
  <Paragraphs>9</Paragraphs>
  <Slides>18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Arial</vt:lpstr>
      <vt:lpstr>Bradley Hand</vt:lpstr>
      <vt:lpstr>Gill Sans MT</vt:lpstr>
      <vt:lpstr>Goudy Old Style</vt:lpstr>
      <vt:lpstr>Wingdings</vt:lpstr>
      <vt:lpstr>ClassicFrameVTI</vt:lpstr>
      <vt:lpstr>«Paperdante»,  un omaggio disneyano  a Dante Alighieri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«Paperdante»,  un omaggio disneyano  a Dante Alighieri</dc:title>
  <dc:creator>Elena Lava</dc:creator>
  <cp:lastModifiedBy>Elena Lava</cp:lastModifiedBy>
  <cp:revision>5</cp:revision>
  <dcterms:created xsi:type="dcterms:W3CDTF">2021-03-23T15:57:21Z</dcterms:created>
  <dcterms:modified xsi:type="dcterms:W3CDTF">2021-03-24T09:22:51Z</dcterms:modified>
</cp:coreProperties>
</file>